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4"/>
    <p:sldMasterId id="2147483724" r:id="rId5"/>
    <p:sldMasterId id="2147484635" r:id="rId6"/>
  </p:sldMasterIdLst>
  <p:notesMasterIdLst>
    <p:notesMasterId r:id="rId19"/>
  </p:notesMasterIdLst>
  <p:handoutMasterIdLst>
    <p:handoutMasterId r:id="rId20"/>
  </p:handoutMasterIdLst>
  <p:sldIdLst>
    <p:sldId id="560" r:id="rId7"/>
    <p:sldId id="722" r:id="rId8"/>
    <p:sldId id="584" r:id="rId9"/>
    <p:sldId id="585" r:id="rId10"/>
    <p:sldId id="713" r:id="rId11"/>
    <p:sldId id="714" r:id="rId12"/>
    <p:sldId id="715" r:id="rId13"/>
    <p:sldId id="572" r:id="rId14"/>
    <p:sldId id="712" r:id="rId15"/>
    <p:sldId id="717" r:id="rId16"/>
    <p:sldId id="721" r:id="rId17"/>
    <p:sldId id="563" r:id="rId18"/>
  </p:sldIdLst>
  <p:sldSz cx="12192000" cy="6858000"/>
  <p:notesSz cx="12055475" cy="7026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3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8D0EE"/>
    <a:srgbClr val="FFFFCC"/>
    <a:srgbClr val="728E3A"/>
    <a:srgbClr val="E5EDD7"/>
    <a:srgbClr val="DFD9E7"/>
    <a:srgbClr val="F2DEDE"/>
    <a:srgbClr val="E4EAF4"/>
    <a:srgbClr val="C7D4E7"/>
    <a:srgbClr val="ABB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66843" autoAdjust="0"/>
  </p:normalViewPr>
  <p:slideViewPr>
    <p:cSldViewPr snapToGrid="0" snapToObjects="1">
      <p:cViewPr varScale="1">
        <p:scale>
          <a:sx n="85" d="100"/>
          <a:sy n="85" d="100"/>
        </p:scale>
        <p:origin x="153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550" y="44"/>
      </p:cViewPr>
      <p:guideLst>
        <p:guide orient="horz" pos="2213"/>
        <p:guide pos="37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hnbaworowsky\%20%20%20%20Marquette%20stuff\Headcount%202019-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hnbaworowsky\Library\Containers\com.apple.mail\Data\Library\Mail%20Downloads\558E587B-9EF1-4277-AB8D-769BC202C23B\5%20Year%20Tuition%20Discount%20Tre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3058591"/>
        <c:axId val="1970560575"/>
      </c:barChart>
      <c:catAx>
        <c:axId val="204305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560575"/>
        <c:crosses val="autoZero"/>
        <c:auto val="1"/>
        <c:lblAlgn val="ctr"/>
        <c:lblOffset val="100"/>
        <c:noMultiLvlLbl val="0"/>
      </c:catAx>
      <c:valAx>
        <c:axId val="19705605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4305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r="4200000" sx="1000" sy="1000" algn="ctr" rotWithShape="0">
                <a:schemeClr val="accent1">
                  <a:lumMod val="60000"/>
                  <a:lumOff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Sheet1!$B$4:$F$4</c:f>
              <c:numCache>
                <c:formatCode>_("$"* #,##0_);_("$"* \(#,##0\);_("$"* "-"??_);_(@_)</c:formatCode>
                <c:ptCount val="5"/>
                <c:pt idx="0">
                  <c:v>121574000</c:v>
                </c:pt>
                <c:pt idx="1">
                  <c:v>125839000</c:v>
                </c:pt>
                <c:pt idx="2">
                  <c:v>139242000</c:v>
                </c:pt>
                <c:pt idx="3">
                  <c:v>154509000</c:v>
                </c:pt>
                <c:pt idx="4">
                  <c:v>172282000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7-BF4E-9CA2-0218262DCD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2416304"/>
        <c:axId val="8424094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Unfunded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2015-16</c:v>
                      </c:pt>
                      <c:pt idx="1">
                        <c:v>2016-17</c:v>
                      </c:pt>
                      <c:pt idx="2">
                        <c:v>2017-18</c:v>
                      </c:pt>
                      <c:pt idx="3">
                        <c:v>2018-19</c:v>
                      </c:pt>
                      <c:pt idx="4">
                        <c:v>2019-20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Sheet1!$B$2:$F$2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5"/>
                      <c:pt idx="0">
                        <c:v>101686000</c:v>
                      </c:pt>
                      <c:pt idx="1">
                        <c:v>105161000</c:v>
                      </c:pt>
                      <c:pt idx="2">
                        <c:v>115666000</c:v>
                      </c:pt>
                      <c:pt idx="3">
                        <c:v>130352000</c:v>
                      </c:pt>
                      <c:pt idx="4">
                        <c:v>146144000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7C7-BF4E-9CA2-0218262DCD6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Funded gifts, endowment, 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2015-16</c:v>
                      </c:pt>
                      <c:pt idx="1">
                        <c:v>2016-17</c:v>
                      </c:pt>
                      <c:pt idx="2">
                        <c:v>2017-18</c:v>
                      </c:pt>
                      <c:pt idx="3">
                        <c:v>2018-19</c:v>
                      </c:pt>
                      <c:pt idx="4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Sheet1!$B$3:$F$3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5"/>
                      <c:pt idx="0">
                        <c:v>19888000</c:v>
                      </c:pt>
                      <c:pt idx="1">
                        <c:v>20678000</c:v>
                      </c:pt>
                      <c:pt idx="2">
                        <c:v>23576000</c:v>
                      </c:pt>
                      <c:pt idx="3">
                        <c:v>24157000</c:v>
                      </c:pt>
                      <c:pt idx="4">
                        <c:v>26138000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7C7-BF4E-9CA2-0218262DCD6B}"/>
                  </c:ext>
                </c:extLst>
              </c15:ser>
            </c15:filteredBarSeries>
          </c:ext>
        </c:extLst>
      </c:barChart>
      <c:catAx>
        <c:axId val="84241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409416"/>
        <c:crosses val="autoZero"/>
        <c:auto val="1"/>
        <c:lblAlgn val="ctr"/>
        <c:lblOffset val="100"/>
        <c:noMultiLvlLbl val="0"/>
      </c:catAx>
      <c:valAx>
        <c:axId val="84240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Total</a:t>
                </a:r>
                <a:r>
                  <a:rPr lang="en-US" b="1" baseline="0" dirty="0"/>
                  <a:t> Aid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4943310657596373E-2"/>
              <c:y val="0.36881197142023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41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5224039" cy="35155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828659" y="4"/>
            <a:ext cx="5224039" cy="351555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A9E6BF-3616-48FB-8516-CB6C8196A600}" type="datetimeFigureOut">
              <a:rPr lang="en-US"/>
              <a:pPr>
                <a:defRPr/>
              </a:pPr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6673525"/>
            <a:ext cx="5224039" cy="35155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828659" y="6673525"/>
            <a:ext cx="5224039" cy="351555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976BE8-3816-471F-9D72-31FADBD8E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9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5224039" cy="35155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>
                <a:latin typeface="Adobe Caslon Pro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28659" y="4"/>
            <a:ext cx="5224039" cy="351555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dobe Caslon Pro" pitchFamily="18" charset="0"/>
              </a:defRPr>
            </a:lvl1pPr>
          </a:lstStyle>
          <a:p>
            <a:pPr>
              <a:defRPr/>
            </a:pPr>
            <a:fld id="{8B46E96D-B235-4FD8-B212-87DF8F312CE1}" type="datetimeFigureOut">
              <a:rPr lang="en-US"/>
              <a:pPr>
                <a:defRPr/>
              </a:pPr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4588" y="525463"/>
            <a:ext cx="468630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05549" y="3337964"/>
            <a:ext cx="9644380" cy="3161585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6673525"/>
            <a:ext cx="5224039" cy="35155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>
                <a:latin typeface="Adobe Caslon Pro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28659" y="6673525"/>
            <a:ext cx="5224039" cy="351555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dobe Caslon Pro" pitchFamily="18" charset="0"/>
              </a:defRPr>
            </a:lvl1pPr>
          </a:lstStyle>
          <a:p>
            <a:pPr>
              <a:defRPr/>
            </a:pPr>
            <a:fld id="{C27CD881-E79F-4818-A22B-8769F4900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38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0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6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4588" y="525463"/>
            <a:ext cx="46863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9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Marquette.edu/value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CD881-E79F-4818-A22B-8769F49007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MU open bar blue grad 3 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L-BTD-R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7" y="1055689"/>
            <a:ext cx="212513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39394" y="1653149"/>
            <a:ext cx="8315807" cy="7789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600"/>
              </a:lnSpc>
              <a:defRPr sz="2400" b="0" cap="none" spc="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39394" y="977820"/>
            <a:ext cx="8315807" cy="57142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6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491" y="2065258"/>
            <a:ext cx="10451507" cy="33449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9491" y="481834"/>
            <a:ext cx="10451507" cy="14166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900"/>
              </a:lnSpc>
              <a:defRPr sz="3600">
                <a:solidFill>
                  <a:schemeClr val="accent1"/>
                </a:solidFill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8898" y="5518150"/>
            <a:ext cx="10452100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3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MU open bar blue grad 4 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9394" y="1653149"/>
            <a:ext cx="8315807" cy="7789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600"/>
              </a:lnSpc>
              <a:defRPr sz="2400" b="0" cap="none" spc="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539394" y="977820"/>
            <a:ext cx="8315807" cy="57142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32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084" y="47276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all">
                <a:solidFill>
                  <a:schemeClr val="accent1"/>
                </a:solidFill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963084" y="1"/>
            <a:ext cx="10363200" cy="3867727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04866"/>
            <a:ext cx="10363200" cy="622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dobe Caslon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99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491" y="2065258"/>
            <a:ext cx="10451507" cy="33449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9491" y="481834"/>
            <a:ext cx="10451507" cy="14166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900"/>
              </a:lnSpc>
              <a:defRPr sz="3600">
                <a:solidFill>
                  <a:schemeClr val="accent1"/>
                </a:solidFill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8898" y="5518150"/>
            <a:ext cx="10452100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20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491" y="2065258"/>
            <a:ext cx="8279099" cy="33576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>
                <a:latin typeface="Adobe Caslon Pro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dobe Casl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9491" y="481834"/>
            <a:ext cx="10451507" cy="14166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900"/>
              </a:lnSpc>
              <a:defRPr sz="3600">
                <a:solidFill>
                  <a:schemeClr val="accent1"/>
                </a:solidFill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9423112" y="4231603"/>
            <a:ext cx="1932931" cy="1894560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9423112" y="2065257"/>
            <a:ext cx="1932931" cy="1894560"/>
          </a:xfrm>
          <a:prstGeom prst="rect">
            <a:avLst/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8898" y="5518150"/>
            <a:ext cx="8279692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78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677083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92679"/>
            <a:ext cx="7315200" cy="3861149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4382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55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01538" y="4588873"/>
            <a:ext cx="508541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latin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901538" y="731178"/>
            <a:ext cx="5085415" cy="3707200"/>
          </a:xfrm>
          <a:prstGeom prst="rect">
            <a:avLst/>
          </a:prstGeom>
          <a:blipFill rotWithShape="1">
            <a:blip r:embed="rId2" cstate="email"/>
            <a:srcRect/>
            <a:stretch>
              <a:fillRect t="53" b="53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538" y="5155611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365946" y="5155611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365946" y="731178"/>
            <a:ext cx="5085415" cy="3707200"/>
          </a:xfrm>
          <a:prstGeom prst="rect">
            <a:avLst/>
          </a:prstGeom>
          <a:blipFill rotWithShape="1">
            <a:blip r:embed="rId3" cstate="email"/>
            <a:srcRect/>
            <a:stretch>
              <a:fillRect t="53" b="53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367128" y="4586220"/>
            <a:ext cx="5084233" cy="5667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1800">
                <a:latin typeface="Adobe Caslon Pro"/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2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901538" y="3154078"/>
            <a:ext cx="5085415" cy="2116568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6365946" y="3154078"/>
            <a:ext cx="5085415" cy="2116568"/>
          </a:xfrm>
          <a:prstGeom prst="rect">
            <a:avLst/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901538" y="731178"/>
            <a:ext cx="5085415" cy="2116568"/>
          </a:xfrm>
          <a:prstGeom prst="rect">
            <a:avLst/>
          </a:prstGeom>
          <a:blipFill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538" y="5386515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365946" y="5386515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365946" y="731178"/>
            <a:ext cx="5085415" cy="2116568"/>
          </a:xfrm>
          <a:prstGeom prst="rect">
            <a:avLst/>
          </a:prstGeom>
          <a:blipFill rotWithShape="1">
            <a:blip r:embed="rId5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965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793785" y="731179"/>
            <a:ext cx="3377976" cy="1797277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4476025" y="731179"/>
            <a:ext cx="3377976" cy="1797277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/>
          </p:nvPr>
        </p:nvSpPr>
        <p:spPr>
          <a:xfrm>
            <a:off x="8139785" y="714212"/>
            <a:ext cx="3377976" cy="1797277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1"/>
          </p:nvPr>
        </p:nvSpPr>
        <p:spPr>
          <a:xfrm>
            <a:off x="811728" y="3042570"/>
            <a:ext cx="3377976" cy="1797277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22"/>
          </p:nvPr>
        </p:nvSpPr>
        <p:spPr>
          <a:xfrm>
            <a:off x="4493968" y="3042570"/>
            <a:ext cx="3377976" cy="1797277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3"/>
          </p:nvPr>
        </p:nvSpPr>
        <p:spPr>
          <a:xfrm>
            <a:off x="8157728" y="3025602"/>
            <a:ext cx="3377976" cy="1797277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85" y="5386515"/>
            <a:ext cx="10723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19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465455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>
                <a:latin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286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37" y="4739987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537" y="4073814"/>
            <a:ext cx="10363200" cy="6661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1117022" y="1"/>
            <a:ext cx="10135948" cy="3902365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808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L-BTD-BG-C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058989"/>
            <a:ext cx="3325284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45320" y="4459849"/>
            <a:ext cx="8574424" cy="7789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ts val="2600"/>
              </a:lnSpc>
              <a:defRPr sz="2400" b="0" cap="none" spc="0" baseline="0">
                <a:solidFill>
                  <a:schemeClr val="accent1"/>
                </a:solidFill>
                <a:latin typeface="Adobe Caslon Pro"/>
                <a:cs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845320" y="5289549"/>
            <a:ext cx="8574424" cy="57142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312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65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MU open tower grad top 1024x7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L-BTD-R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7" y="1055689"/>
            <a:ext cx="212513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704273"/>
            <a:ext cx="8627341" cy="11223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000" b="0" i="0" cap="none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1890788"/>
            <a:ext cx="5657283" cy="1109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21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3084" y="4037453"/>
            <a:ext cx="103632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14227"/>
            <a:ext cx="10363200" cy="1430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94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4188825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7824"/>
            <a:ext cx="10363200" cy="6868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963084" y="1"/>
            <a:ext cx="2748827" cy="2693813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6624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491" y="2065258"/>
            <a:ext cx="10451507" cy="331056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9491" y="435654"/>
            <a:ext cx="10451507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8898" y="5518150"/>
            <a:ext cx="10452100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41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632" y="612775"/>
            <a:ext cx="7315200" cy="4114800"/>
          </a:xfrm>
          <a:prstGeom prst="rect">
            <a:avLst/>
          </a:prstGeom>
          <a:blipFill rotWithShape="1">
            <a:blip r:embed="rId2"/>
            <a:srcRect/>
            <a:stretch>
              <a:fillRect l="-16667" t="-5555" r="-16667" b="-555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05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8" y="4357969"/>
            <a:ext cx="10549823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1538" y="971960"/>
            <a:ext cx="5085415" cy="3043115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538" y="4982432"/>
            <a:ext cx="1054982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6365946" y="971960"/>
            <a:ext cx="5085415" cy="3043115"/>
          </a:xfrm>
          <a:prstGeom prst="rect">
            <a:avLst/>
          </a:prstGeom>
          <a:blipFill rotWithShape="1">
            <a:blip r:embed="rId3"/>
            <a:srcRect/>
            <a:stretch>
              <a:fillRect l="-5980" r="-1557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81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8" y="5304686"/>
            <a:ext cx="10549823" cy="5667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901539" y="731179"/>
            <a:ext cx="3377976" cy="179727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8"/>
          </p:nvPr>
        </p:nvSpPr>
        <p:spPr>
          <a:xfrm>
            <a:off x="4583779" y="731179"/>
            <a:ext cx="3377976" cy="179727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9"/>
          </p:nvPr>
        </p:nvSpPr>
        <p:spPr>
          <a:xfrm>
            <a:off x="8247539" y="714212"/>
            <a:ext cx="3377976" cy="179727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0"/>
          </p:nvPr>
        </p:nvSpPr>
        <p:spPr>
          <a:xfrm>
            <a:off x="919481" y="3042570"/>
            <a:ext cx="3377976" cy="179727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21"/>
          </p:nvPr>
        </p:nvSpPr>
        <p:spPr>
          <a:xfrm>
            <a:off x="4601721" y="3042570"/>
            <a:ext cx="3377976" cy="179727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8265481" y="3025602"/>
            <a:ext cx="3377976" cy="179727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9401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rcRect/>
            <a:stretch>
              <a:fillRect l="-5000" r="-5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591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351310" y="2065258"/>
            <a:ext cx="10451507" cy="33068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351310" y="787400"/>
            <a:ext cx="10451507" cy="1164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50718" y="5518150"/>
            <a:ext cx="10452100" cy="7810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654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3084" y="4037453"/>
            <a:ext cx="103632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14227"/>
            <a:ext cx="10363200" cy="1430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141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351310" y="2065258"/>
            <a:ext cx="10451507" cy="33068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351310" y="787400"/>
            <a:ext cx="10451507" cy="1164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50718" y="5518150"/>
            <a:ext cx="10452100" cy="7810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1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335898" y="481834"/>
            <a:ext cx="7943569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5898" y="2065258"/>
            <a:ext cx="7943569" cy="33576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9982260" y="1506457"/>
            <a:ext cx="1932931" cy="2013946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9983216" y="3672803"/>
            <a:ext cx="1938528" cy="2013946"/>
          </a:xfrm>
          <a:prstGeom prst="rect">
            <a:avLst/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50719" y="5518150"/>
            <a:ext cx="7928748" cy="7810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25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2550" y="4542689"/>
            <a:ext cx="10549823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2551" y="5109427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796959" y="5109427"/>
            <a:ext cx="508541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6"/>
          </p:nvPr>
        </p:nvSpPr>
        <p:spPr>
          <a:xfrm>
            <a:off x="1332551" y="915898"/>
            <a:ext cx="5085415" cy="3283896"/>
          </a:xfrm>
          <a:prstGeom prst="rect">
            <a:avLst/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796960" y="915898"/>
            <a:ext cx="5084064" cy="3283896"/>
          </a:xfrm>
          <a:prstGeom prst="rect">
            <a:avLst/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382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332553" y="915899"/>
            <a:ext cx="3119855" cy="1547552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9"/>
          </p:nvPr>
        </p:nvSpPr>
        <p:spPr>
          <a:xfrm>
            <a:off x="5014792" y="915899"/>
            <a:ext cx="3119855" cy="1547552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/>
          </p:nvPr>
        </p:nvSpPr>
        <p:spPr>
          <a:xfrm>
            <a:off x="8678553" y="898932"/>
            <a:ext cx="3119855" cy="1547552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1"/>
          </p:nvPr>
        </p:nvSpPr>
        <p:spPr>
          <a:xfrm>
            <a:off x="1350495" y="3054115"/>
            <a:ext cx="3119855" cy="1547552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2"/>
          </p:nvPr>
        </p:nvSpPr>
        <p:spPr>
          <a:xfrm>
            <a:off x="5032735" y="3054115"/>
            <a:ext cx="3119855" cy="1547552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696495" y="3037148"/>
            <a:ext cx="3119855" cy="1547552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8732" y="4903362"/>
            <a:ext cx="10363200" cy="12199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0" i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MU open bar blue grad 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5260" y="4459849"/>
            <a:ext cx="8574424" cy="7789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2600"/>
              </a:lnSpc>
              <a:defRPr sz="2400" b="0" cap="none" spc="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335260" y="5289549"/>
            <a:ext cx="8574424" cy="5714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3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3084" y="4037453"/>
            <a:ext cx="103632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14227"/>
            <a:ext cx="10363200" cy="1430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65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749-EA5E-4669-8EE6-45FB790ADA00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E52D-E489-4E76-BE48-750DE4FC9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 blue bars light background 1024x76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0160000" y="6577014"/>
            <a:ext cx="1422400" cy="280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6E74B744-02B6-45DB-9C3C-CAE51DCFDADF}" type="slidenum">
              <a:rPr lang="en-US" sz="800" smtClean="0">
                <a:latin typeface="Adobe Caslon Pro" pitchFamily="18" charset="0"/>
              </a:rPr>
              <a:pPr algn="r" eaLnBrk="1" hangingPunct="1">
                <a:defRPr/>
              </a:pPr>
              <a:t>‹#›</a:t>
            </a:fld>
            <a:endParaRPr lang="en-US" sz="800" dirty="0">
              <a:latin typeface="Adobe Caslon Pro" pitchFamily="18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299633" y="6577014"/>
            <a:ext cx="3860800" cy="231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dobe Caslon Pro"/>
              </a:rPr>
              <a:t>Marquette University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32" r:id="rId7"/>
    <p:sldLayoutId id="2147484644" r:id="rId8"/>
    <p:sldLayoutId id="2147484647" r:id="rId9"/>
    <p:sldLayoutId id="2147484661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 charset="0"/>
          <a:ea typeface="ＭＳ Ｐゴシック" charset="0"/>
          <a:cs typeface="Adobe Caslon Pro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 charset="0"/>
          <a:ea typeface="ＭＳ Ｐゴシック" charset="0"/>
          <a:cs typeface="Adobe Caslon Pro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 charset="0"/>
          <a:ea typeface="ＭＳ Ｐゴシック" charset="0"/>
          <a:cs typeface="Adobe Caslon Pro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 charset="0"/>
          <a:ea typeface="ＭＳ Ｐゴシック" charset="0"/>
          <a:cs typeface="Adobe Caslon Pro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dobe Caslon Pro"/>
          <a:ea typeface="ＭＳ Ｐゴシック" charset="0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owerpoint Master white blue bar botto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10160000" y="6577014"/>
            <a:ext cx="1422400" cy="280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F6FD5E47-F905-47CF-B8B6-0A6711E19A35}" type="slidenum">
              <a:rPr lang="en-US" sz="800" smtClean="0">
                <a:solidFill>
                  <a:schemeClr val="bg1"/>
                </a:solidFill>
                <a:latin typeface="Adobe Caslon Pro" pitchFamily="18" charset="0"/>
              </a:rPr>
              <a:pPr algn="r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994833" y="6577014"/>
            <a:ext cx="3860800" cy="231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Adobe Caslon Pro"/>
              </a:rPr>
              <a:t>Marquette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4" r:id="rId10"/>
    <p:sldLayoutId id="2147484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 Grad blue back 1024x76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10160000" y="6577014"/>
            <a:ext cx="1422400" cy="280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64ECE1E-3EE7-49DC-B57B-E22FCE166869}" type="slidenum">
              <a:rPr lang="en-US" altLang="en-US" sz="800" smtClean="0">
                <a:solidFill>
                  <a:prstClr val="white"/>
                </a:solidFill>
              </a:rPr>
              <a:pPr algn="r" eaLnBrk="1" hangingPunct="1"/>
              <a:t>‹#›</a:t>
            </a:fld>
            <a:endParaRPr lang="en-US" altLang="en-US" sz="800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859367" y="6577014"/>
            <a:ext cx="3860800" cy="231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prstClr val="white"/>
                </a:solidFill>
              </a:rPr>
              <a:t>Marquette University </a:t>
            </a:r>
          </a:p>
        </p:txBody>
      </p:sp>
    </p:spTree>
    <p:extLst>
      <p:ext uri="{BB962C8B-B14F-4D97-AF65-F5344CB8AC3E}">
        <p14:creationId xmlns:p14="http://schemas.microsoft.com/office/powerpoint/2010/main" val="22794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5" r:id="rId9"/>
    <p:sldLayoutId id="2147484646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7F6068-01A0-4269-9CB4-BB65C588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Fiscal Year 2021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MUSG - Operating Budget 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61045-E659-4A0A-A337-1A380CCE7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MARQUETTE UNIVERSITY</a:t>
            </a:r>
          </a:p>
        </p:txBody>
      </p:sp>
    </p:spTree>
    <p:extLst>
      <p:ext uri="{BB962C8B-B14F-4D97-AF65-F5344CB8AC3E}">
        <p14:creationId xmlns:p14="http://schemas.microsoft.com/office/powerpoint/2010/main" val="162340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6824-4148-784B-99A0-5E2707DB0918}"/>
              </a:ext>
            </a:extLst>
          </p:cNvPr>
          <p:cNvSpPr txBox="1">
            <a:spLocks/>
          </p:cNvSpPr>
          <p:nvPr/>
        </p:nvSpPr>
        <p:spPr>
          <a:xfrm>
            <a:off x="965200" y="1678244"/>
            <a:ext cx="10244667" cy="5981803"/>
          </a:xfrm>
          <a:prstGeom prst="rect">
            <a:avLst/>
          </a:prstGeom>
        </p:spPr>
        <p:txBody>
          <a:bodyPr lIns="121907" tIns="60953" rIns="121907" bIns="60953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endParaRPr lang="en-US"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67">
              <a:solidFill>
                <a:schemeClr val="bg1"/>
              </a:solidFill>
            </a:endParaRPr>
          </a:p>
          <a:p>
            <a:endParaRPr lang="en-US" sz="4267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5158D-2953-47C7-B709-36CEAEA3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45" y="2317202"/>
            <a:ext cx="10106025" cy="136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69A4D-254A-46E6-A1DA-5E93F594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15" y="3601180"/>
            <a:ext cx="9201150" cy="2733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B5B96-5C18-41C3-8621-D8CAF28B4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2" y="734339"/>
            <a:ext cx="10534650" cy="13811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DEA877-0C89-924F-BF62-40235027F224}"/>
              </a:ext>
            </a:extLst>
          </p:cNvPr>
          <p:cNvSpPr txBox="1">
            <a:spLocks/>
          </p:cNvSpPr>
          <p:nvPr/>
        </p:nvSpPr>
        <p:spPr>
          <a:xfrm>
            <a:off x="108481" y="277556"/>
            <a:ext cx="12083519" cy="553930"/>
          </a:xfrm>
          <a:prstGeom prst="rect">
            <a:avLst/>
          </a:prstGeom>
        </p:spPr>
        <p:txBody>
          <a:bodyPr anchor="b" anchorCtr="0">
            <a:normAutofit fontScale="92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>
                <a:latin typeface="Adobe Caslon Pro"/>
                <a:cs typeface="Calibri" panose="020F0502020204030204" pitchFamily="34" charset="0"/>
              </a:rPr>
              <a:t>The Value of a Marquette Education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61406-D277-4D60-95CA-D14BD98D4A46}"/>
              </a:ext>
            </a:extLst>
          </p:cNvPr>
          <p:cNvSpPr txBox="1"/>
          <p:nvPr/>
        </p:nvSpPr>
        <p:spPr>
          <a:xfrm>
            <a:off x="522812" y="6257364"/>
            <a:ext cx="7183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Data applies to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30616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6824-4148-784B-99A0-5E2707DB0918}"/>
              </a:ext>
            </a:extLst>
          </p:cNvPr>
          <p:cNvSpPr txBox="1">
            <a:spLocks/>
          </p:cNvSpPr>
          <p:nvPr/>
        </p:nvSpPr>
        <p:spPr>
          <a:xfrm>
            <a:off x="965200" y="1678244"/>
            <a:ext cx="10244667" cy="5981803"/>
          </a:xfrm>
          <a:prstGeom prst="rect">
            <a:avLst/>
          </a:prstGeom>
        </p:spPr>
        <p:txBody>
          <a:bodyPr lIns="121907" tIns="60953" rIns="121907" bIns="60953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endParaRPr lang="en-US"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67">
              <a:solidFill>
                <a:schemeClr val="bg1"/>
              </a:solidFill>
            </a:endParaRPr>
          </a:p>
          <a:p>
            <a:endParaRPr lang="en-US" sz="4267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DEA877-0C89-924F-BF62-40235027F224}"/>
              </a:ext>
            </a:extLst>
          </p:cNvPr>
          <p:cNvSpPr txBox="1">
            <a:spLocks/>
          </p:cNvSpPr>
          <p:nvPr/>
        </p:nvSpPr>
        <p:spPr>
          <a:xfrm>
            <a:off x="108481" y="277556"/>
            <a:ext cx="10702954" cy="553930"/>
          </a:xfrm>
          <a:prstGeom prst="rect">
            <a:avLst/>
          </a:prstGeom>
        </p:spPr>
        <p:txBody>
          <a:bodyPr anchor="b" anchorCtr="0">
            <a:normAutofit fontScale="92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>
                <a:latin typeface="Adobe Caslon Pro"/>
                <a:cs typeface="Calibri" panose="020F0502020204030204" pitchFamily="34" charset="0"/>
              </a:rPr>
              <a:t>Where the Average Marquette Tuition Dollar is 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E3D60-5D0F-4B2E-AE74-63E6AADA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1" y="1678244"/>
            <a:ext cx="10622948" cy="3812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2A50C-DD4B-41BE-91D1-1A73C0B3695C}"/>
              </a:ext>
            </a:extLst>
          </p:cNvPr>
          <p:cNvSpPr txBox="1"/>
          <p:nvPr/>
        </p:nvSpPr>
        <p:spPr>
          <a:xfrm>
            <a:off x="2447365" y="3227294"/>
            <a:ext cx="291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Faculty and staff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0024F-165B-467D-94D2-2EB37D996161}"/>
              </a:ext>
            </a:extLst>
          </p:cNvPr>
          <p:cNvSpPr txBox="1"/>
          <p:nvPr/>
        </p:nvSpPr>
        <p:spPr>
          <a:xfrm>
            <a:off x="5834643" y="3202505"/>
            <a:ext cx="2913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Scholarships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C5FAE-15BA-4E36-AF68-44E9E0E25A7F}"/>
              </a:ext>
            </a:extLst>
          </p:cNvPr>
          <p:cNvSpPr txBox="1"/>
          <p:nvPr/>
        </p:nvSpPr>
        <p:spPr>
          <a:xfrm>
            <a:off x="7652755" y="3134961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Student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A6708-446B-485A-B3AF-F039D256DF15}"/>
              </a:ext>
            </a:extLst>
          </p:cNvPr>
          <p:cNvSpPr txBox="1"/>
          <p:nvPr/>
        </p:nvSpPr>
        <p:spPr>
          <a:xfrm>
            <a:off x="8627896" y="3246113"/>
            <a:ext cx="320488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Facilities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3FFE1-62AD-45B0-B52D-98F46BB530E9}"/>
              </a:ext>
            </a:extLst>
          </p:cNvPr>
          <p:cNvSpPr txBox="1"/>
          <p:nvPr/>
        </p:nvSpPr>
        <p:spPr>
          <a:xfrm rot="5400000">
            <a:off x="9094060" y="3246113"/>
            <a:ext cx="320488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20858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15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9491" y="481835"/>
            <a:ext cx="10451507" cy="554874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Operating Budget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27FDA-4D9C-4749-8C11-C4D606E0C445}"/>
              </a:ext>
            </a:extLst>
          </p:cNvPr>
          <p:cNvSpPr txBox="1"/>
          <p:nvPr/>
        </p:nvSpPr>
        <p:spPr>
          <a:xfrm>
            <a:off x="889491" y="1121159"/>
            <a:ext cx="996569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/>
              <a:t>University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/>
              <a:t>What is a budget and why implement?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600" dirty="0"/>
              <a:t> A map in financial terms that allows the university to carry out it’s mission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600" dirty="0"/>
              <a:t> It is a form of resource allocation which is in line with the university’s planning and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600" dirty="0"/>
              <a:t> Planning determines what needs to be done and budgeting allocates the resources to support the plan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600" dirty="0"/>
              <a:t>Operating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600" dirty="0"/>
              <a:t>Capital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600" dirty="0"/>
              <a:t> A budget is not the plan but is the product of the university’s planning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600" dirty="0"/>
              <a:t> A controlling process</a:t>
            </a:r>
          </a:p>
        </p:txBody>
      </p:sp>
    </p:spTree>
    <p:extLst>
      <p:ext uri="{BB962C8B-B14F-4D97-AF65-F5344CB8AC3E}">
        <p14:creationId xmlns:p14="http://schemas.microsoft.com/office/powerpoint/2010/main" val="282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8AD499-FB88-496C-B831-3F85DF406417}"/>
              </a:ext>
            </a:extLst>
          </p:cNvPr>
          <p:cNvSpPr/>
          <p:nvPr/>
        </p:nvSpPr>
        <p:spPr>
          <a:xfrm>
            <a:off x="469343" y="371997"/>
            <a:ext cx="4519186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3900"/>
              </a:lnSpc>
            </a:pPr>
            <a:r>
              <a:rPr lang="en-US" altLang="en-US" sz="3600" b="1" dirty="0">
                <a:solidFill>
                  <a:schemeClr val="accent1"/>
                </a:solidFill>
                <a:latin typeface="+mj-lt"/>
                <a:ea typeface="ＭＳ Ｐゴシック" charset="0"/>
              </a:rPr>
              <a:t>Sources of Funding</a:t>
            </a:r>
            <a:endParaRPr lang="en-US" sz="3600" b="1" dirty="0">
              <a:solidFill>
                <a:schemeClr val="accent1"/>
              </a:solidFill>
              <a:latin typeface="+mj-lt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1CC9B-8378-4843-94D9-E74BED7192BA}"/>
              </a:ext>
            </a:extLst>
          </p:cNvPr>
          <p:cNvSpPr/>
          <p:nvPr/>
        </p:nvSpPr>
        <p:spPr>
          <a:xfrm>
            <a:off x="469343" y="964467"/>
            <a:ext cx="10828309" cy="533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Unrestricted Funds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Funds acquired through annual operations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Tuition and Fees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Room and Board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Auxiliary Income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Sales and Service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Investment Income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Restricted Funds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Donor restricts the organization to allocate their restricted funds to a specific purpose: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Capital Project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Scholarships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Initiative(s)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Other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Debt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cs typeface="Times New Roman" panose="02020603050405020304" pitchFamily="18" charset="0"/>
              </a:rPr>
              <a:t>Grants</a:t>
            </a:r>
            <a:r>
              <a:rPr lang="en-US" altLang="en-US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38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08F65E-C6C4-4FF1-979B-DAE10A288F78}"/>
              </a:ext>
            </a:extLst>
          </p:cNvPr>
          <p:cNvSpPr/>
          <p:nvPr/>
        </p:nvSpPr>
        <p:spPr>
          <a:xfrm>
            <a:off x="374872" y="370746"/>
            <a:ext cx="6784742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3900"/>
              </a:lnSpc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ＭＳ Ｐゴシック" charset="0"/>
              </a:rPr>
              <a:t>Budget Building Assumptions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6F26D-95BC-480B-8C4A-E746CEE23391}"/>
              </a:ext>
            </a:extLst>
          </p:cNvPr>
          <p:cNvSpPr/>
          <p:nvPr/>
        </p:nvSpPr>
        <p:spPr>
          <a:xfrm>
            <a:off x="374872" y="963216"/>
            <a:ext cx="107784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Recruitment of an incoming class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Financial Aid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Beyond Boundaries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Strategic Initiatives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Enrollment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International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Hispanic Serving Institution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Graduate programs (incubator / revenue share)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Online Courses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External Partnerships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Fringe Benefits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Merit Pool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Non-Discretionary Expenses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Utilities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Interest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Contract Maintenance</a:t>
            </a:r>
          </a:p>
        </p:txBody>
      </p:sp>
    </p:spTree>
    <p:extLst>
      <p:ext uri="{BB962C8B-B14F-4D97-AF65-F5344CB8AC3E}">
        <p14:creationId xmlns:p14="http://schemas.microsoft.com/office/powerpoint/2010/main" val="25766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3C627DF-F5BE-48A2-A0EA-4B2803CD3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40" y="233716"/>
            <a:ext cx="7838630" cy="557258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FY21 Operating Budget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72D8C-3C66-46A5-B537-A86CEF097BAE}"/>
              </a:ext>
            </a:extLst>
          </p:cNvPr>
          <p:cNvSpPr txBox="1"/>
          <p:nvPr/>
        </p:nvSpPr>
        <p:spPr>
          <a:xfrm>
            <a:off x="-42621" y="672498"/>
            <a:ext cx="11641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FY21 Balanced Budget 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Revenues $468 million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Expenses $468 million</a:t>
            </a:r>
          </a:p>
          <a:p>
            <a:pPr lvl="1">
              <a:buClr>
                <a:schemeClr val="accent1"/>
              </a:buClr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C963F-288B-4E48-99CE-26F4AA36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6" y="2412082"/>
            <a:ext cx="11331787" cy="37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9877" y="161005"/>
            <a:ext cx="11998803" cy="685229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FY21 Operating Budget – Summary </a:t>
            </a:r>
            <a:r>
              <a:rPr lang="en-US" sz="2400" b="1" dirty="0">
                <a:latin typeface="+mj-lt"/>
              </a:rPr>
              <a:t>(cont’d)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27FDA-4D9C-4749-8C11-C4D606E0C445}"/>
              </a:ext>
            </a:extLst>
          </p:cNvPr>
          <p:cNvSpPr txBox="1"/>
          <p:nvPr/>
        </p:nvSpPr>
        <p:spPr>
          <a:xfrm>
            <a:off x="-42621" y="672498"/>
            <a:ext cx="11641954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1100" dirty="0"/>
          </a:p>
          <a:p>
            <a:pPr lvl="1">
              <a:buClr>
                <a:schemeClr val="accent1"/>
              </a:buClr>
            </a:pPr>
            <a:r>
              <a:rPr lang="en-US" b="1" dirty="0"/>
              <a:t>Manage Challenges: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Enrollment – main driver of university revenues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Affordability of higher education 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Reduced trend in tuition increases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Increased scholarship aid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Cost increases – inflationary and compensation</a:t>
            </a:r>
          </a:p>
          <a:p>
            <a:pPr lvl="1">
              <a:buClr>
                <a:schemeClr val="accent1"/>
              </a:buClr>
            </a:pP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b="1" dirty="0"/>
              <a:t>Cost Control: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Staff Headcount Management 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Operating Efficiencies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Space Optimization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“Think Different” Ideation Process</a:t>
            </a:r>
          </a:p>
          <a:p>
            <a:pPr lvl="1">
              <a:buClr>
                <a:schemeClr val="accent1"/>
              </a:buClr>
            </a:pP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b="1" dirty="0"/>
              <a:t>Growth: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Continue to invest in key growth initiatives (online, graduate growth, etc.)</a:t>
            </a:r>
          </a:p>
          <a:p>
            <a:pPr lvl="1">
              <a:buClr>
                <a:schemeClr val="accent1"/>
              </a:buClr>
            </a:pPr>
            <a:endParaRPr lang="en-US" b="1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9877" y="161005"/>
            <a:ext cx="11396165" cy="685229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Operational Efficiencies – A Proactive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27FDA-4D9C-4749-8C11-C4D606E0C445}"/>
              </a:ext>
            </a:extLst>
          </p:cNvPr>
          <p:cNvSpPr txBox="1"/>
          <p:nvPr/>
        </p:nvSpPr>
        <p:spPr>
          <a:xfrm>
            <a:off x="299877" y="846234"/>
            <a:ext cx="116419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Objectives – A future of financial stability 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Operate more efficiently to help keep education affordable for students and families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Address inefficient and ineffective processes to utilize resources more effectively in support of the University’s mission and Beyond Boundaries strategic plan.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Process – guided by data and collaborative input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Process is a continuation of the activities that occurred last fall with Deans, Vice Presidents, and Vice Provosts, sharing ideas of operational efficiencies.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Planning Phase – sharing data and gathering input – down to each unit on campus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Execution Phase – execute and sustain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Campus Community participation</a:t>
            </a:r>
          </a:p>
          <a:p>
            <a:pPr lvl="0"/>
            <a:r>
              <a:rPr lang="en-US" dirty="0"/>
              <a:t>  </a:t>
            </a:r>
          </a:p>
          <a:p>
            <a:r>
              <a:rPr lang="en-US" b="1" dirty="0"/>
              <a:t>People – a campus-wide effort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4CD31-BFA4-42B7-895E-4DA9B95E63B6}"/>
              </a:ext>
            </a:extLst>
          </p:cNvPr>
          <p:cNvSpPr txBox="1"/>
          <p:nvPr/>
        </p:nvSpPr>
        <p:spPr>
          <a:xfrm rot="628998">
            <a:off x="7086600" y="5166829"/>
            <a:ext cx="4572000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Targeting $3-4M of savings from operational efficiencies </a:t>
            </a:r>
          </a:p>
        </p:txBody>
      </p:sp>
    </p:spTree>
    <p:extLst>
      <p:ext uri="{BB962C8B-B14F-4D97-AF65-F5344CB8AC3E}">
        <p14:creationId xmlns:p14="http://schemas.microsoft.com/office/powerpoint/2010/main" val="29871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0246" y="553917"/>
            <a:ext cx="10451507" cy="5576923"/>
          </a:xfrm>
          <a:ln>
            <a:noFill/>
          </a:ln>
        </p:spPr>
        <p:txBody>
          <a:bodyPr/>
          <a:lstStyle/>
          <a:p>
            <a:endParaRPr lang="en-US" sz="26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4199" y="88641"/>
            <a:ext cx="10451507" cy="685229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Operating / Capital Budget Investments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6FF5A-306C-42EC-95C5-C439493DE1B1}"/>
              </a:ext>
            </a:extLst>
          </p:cNvPr>
          <p:cNvSpPr txBox="1"/>
          <p:nvPr/>
        </p:nvSpPr>
        <p:spPr>
          <a:xfrm>
            <a:off x="457200" y="926123"/>
            <a:ext cx="1086455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Operational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Online Course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Graduate Program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 &amp; OT Expansion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Electronic Serials </a:t>
            </a:r>
          </a:p>
          <a:p>
            <a:endParaRPr lang="en-US" sz="1800" dirty="0"/>
          </a:p>
          <a:p>
            <a:r>
              <a:rPr lang="en-US" b="1" dirty="0"/>
              <a:t>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Improved Green Spaces (Eckstein Common, Henke Terrace,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707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Campus Security /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Classroom &amp; Instructional Space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Books &amp; Periodicals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Annual Housing Improvements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Informational Technology Renewal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Recreational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Wireless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Checkmarq</a:t>
            </a:r>
            <a:r>
              <a:rPr lang="en-US" sz="1800" dirty="0"/>
              <a:t> Enhancements</a:t>
            </a:r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86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7D0B2E-9E24-0248-9C21-56D1E3EF4009}"/>
              </a:ext>
            </a:extLst>
          </p:cNvPr>
          <p:cNvGraphicFramePr>
            <a:graphicFrameLocks/>
          </p:cNvGraphicFramePr>
          <p:nvPr/>
        </p:nvGraphicFramePr>
        <p:xfrm>
          <a:off x="0" y="1"/>
          <a:ext cx="11905160" cy="536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A9587A7-5B76-E448-B8D3-981AA3E43F59}"/>
              </a:ext>
            </a:extLst>
          </p:cNvPr>
          <p:cNvSpPr txBox="1">
            <a:spLocks/>
          </p:cNvSpPr>
          <p:nvPr/>
        </p:nvSpPr>
        <p:spPr>
          <a:xfrm>
            <a:off x="1160843" y="258610"/>
            <a:ext cx="9691868" cy="93216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 dirty="0">
                <a:latin typeface="Adobe Caslon Pro"/>
                <a:cs typeface="Calibri" panose="020F0502020204030204" pitchFamily="34" charset="0"/>
              </a:rPr>
              <a:t>Five Year Financial Aid Trend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CF7C6B-3E30-4FE4-8897-441DD9BDFCDE}"/>
              </a:ext>
            </a:extLst>
          </p:cNvPr>
          <p:cNvGraphicFramePr>
            <a:graphicFrameLocks/>
          </p:cNvGraphicFramePr>
          <p:nvPr/>
        </p:nvGraphicFramePr>
        <p:xfrm>
          <a:off x="934509" y="1190777"/>
          <a:ext cx="9691868" cy="417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2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L MU Template3 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LL MU Template2 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78095DADC2E428F46A63B2742D7E6" ma:contentTypeVersion="6" ma:contentTypeDescription="Create a new document." ma:contentTypeScope="" ma:versionID="58ec5e73be3c9577c3c60702763a7f0b">
  <xsd:schema xmlns:xsd="http://www.w3.org/2001/XMLSchema" xmlns:xs="http://www.w3.org/2001/XMLSchema" xmlns:p="http://schemas.microsoft.com/office/2006/metadata/properties" xmlns:ns3="3433f154-c655-42e6-9f8e-a02d2d29244a" targetNamespace="http://schemas.microsoft.com/office/2006/metadata/properties" ma:root="true" ma:fieldsID="003f31ef78496917732e6a1e9536262a" ns3:_="">
    <xsd:import namespace="3433f154-c655-42e6-9f8e-a02d2d2924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3f154-c655-42e6-9f8e-a02d2d292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A1FEA-0F36-435F-83D1-E3A957BA016A}">
  <ds:schemaRefs>
    <ds:schemaRef ds:uri="3433f154-c655-42e6-9f8e-a02d2d29244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70F23F-4E61-4020-AA6C-FC1FB100A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3f154-c655-42e6-9f8e-a02d2d29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71FB38-D141-46D8-919D-AD9B7BE8B6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 MU Template3 PC</Template>
  <TotalTime>28148</TotalTime>
  <Words>501</Words>
  <Application>Microsoft Office PowerPoint</Application>
  <PresentationFormat>Widescreen</PresentationFormat>
  <Paragraphs>134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Caslon Pro</vt:lpstr>
      <vt:lpstr>Arial</vt:lpstr>
      <vt:lpstr>Calibri</vt:lpstr>
      <vt:lpstr>Symbol</vt:lpstr>
      <vt:lpstr>Wingdings</vt:lpstr>
      <vt:lpstr>ALL MU Template3 PC</vt:lpstr>
      <vt:lpstr>6_Custom Design</vt:lpstr>
      <vt:lpstr>ALL MU Template2 PC</vt:lpstr>
      <vt:lpstr>Fiscal Year 2021 MUSG - Operating Budget Process</vt:lpstr>
      <vt:lpstr>Operating Budget</vt:lpstr>
      <vt:lpstr>PowerPoint Presentation</vt:lpstr>
      <vt:lpstr>PowerPoint Presentation</vt:lpstr>
      <vt:lpstr>FY21 Operating Budget Summary</vt:lpstr>
      <vt:lpstr>FY21 Operating Budget – Summary (cont’d)</vt:lpstr>
      <vt:lpstr>Operational Efficiencies – A Proactive Approach</vt:lpstr>
      <vt:lpstr>Operating / Capital Budget Investments</vt:lpstr>
      <vt:lpstr>PowerPoint Presentation</vt:lpstr>
      <vt:lpstr>PowerPoint Presentation</vt:lpstr>
      <vt:lpstr>PowerPoint Presentation</vt:lpstr>
      <vt:lpstr>PowerPoint Presentation</vt:lpstr>
    </vt:vector>
  </TitlesOfParts>
  <Company>Marquette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Scan Overview</dc:title>
  <dc:creator>Stuiber Noel</dc:creator>
  <cp:lastModifiedBy>Gonzalez, Ian</cp:lastModifiedBy>
  <cp:revision>1288</cp:revision>
  <cp:lastPrinted>2019-11-20T16:36:13Z</cp:lastPrinted>
  <dcterms:created xsi:type="dcterms:W3CDTF">2012-11-27T19:53:30Z</dcterms:created>
  <dcterms:modified xsi:type="dcterms:W3CDTF">2020-02-11T18:18:19Z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0x01010050B78095DADC2E428F46A63B2742D7E6</vt:lpwstr>
  </property>
</Properties>
</file>